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1" r:id="rId2"/>
    <p:sldId id="256" r:id="rId3"/>
    <p:sldId id="257" r:id="rId4"/>
    <p:sldId id="258" r:id="rId5"/>
    <p:sldId id="259" r:id="rId6"/>
    <p:sldId id="260" r:id="rId7"/>
    <p:sldId id="261" r:id="rId8"/>
    <p:sldId id="269" r:id="rId9"/>
    <p:sldId id="267" r:id="rId10"/>
    <p:sldId id="266" r:id="rId11"/>
    <p:sldId id="265" r:id="rId12"/>
    <p:sldId id="264" r:id="rId13"/>
    <p:sldId id="263" r:id="rId14"/>
    <p:sldId id="262" r:id="rId15"/>
    <p:sldId id="275" r:id="rId16"/>
    <p:sldId id="273" r:id="rId17"/>
    <p:sldId id="272" r:id="rId18"/>
    <p:sldId id="270" r:id="rId19"/>
    <p:sldId id="271" r:id="rId20"/>
    <p:sldId id="282" r:id="rId21"/>
    <p:sldId id="278" r:id="rId22"/>
    <p:sldId id="280" r:id="rId23"/>
    <p:sldId id="279" r:id="rId24"/>
    <p:sldId id="276" r:id="rId25"/>
    <p:sldId id="277" r:id="rId26"/>
    <p:sldId id="283" r:id="rId27"/>
    <p:sldId id="284" r:id="rId28"/>
    <p:sldId id="285" r:id="rId29"/>
    <p:sldId id="286" r:id="rId3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EBE7"/>
    <a:srgbClr val="E9ECF1"/>
    <a:srgbClr val="E8F0F4"/>
    <a:srgbClr val="ECEEF3"/>
    <a:srgbClr val="D5E9E4"/>
    <a:srgbClr val="E6E9EE"/>
    <a:srgbClr val="DCEFED"/>
    <a:srgbClr val="D5E4E4"/>
    <a:srgbClr val="E9EDF4"/>
    <a:srgbClr val="DBE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24" autoAdjust="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EE398-AD7A-4CBD-973E-1590E623074F}" type="datetimeFigureOut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606AC-906D-4BA8-BA61-4C79C0AB17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6376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606AC-906D-4BA8-BA61-4C79C0AB179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3706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DFA15-6A15-4E90-85A0-8D923B86EB12}" type="datetimeFigureOut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3329-1271-4CF8-BA47-2D81000F92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404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DFA15-6A15-4E90-85A0-8D923B86EB12}" type="datetimeFigureOut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3329-1271-4CF8-BA47-2D81000F92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4701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DFA15-6A15-4E90-85A0-8D923B86EB12}" type="datetimeFigureOut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3329-1271-4CF8-BA47-2D81000F92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364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DFA15-6A15-4E90-85A0-8D923B86EB12}" type="datetimeFigureOut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3329-1271-4CF8-BA47-2D81000F92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1769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DFA15-6A15-4E90-85A0-8D923B86EB12}" type="datetimeFigureOut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3329-1271-4CF8-BA47-2D81000F92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4078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DFA15-6A15-4E90-85A0-8D923B86EB12}" type="datetimeFigureOut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3329-1271-4CF8-BA47-2D81000F92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308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DFA15-6A15-4E90-85A0-8D923B86EB12}" type="datetimeFigureOut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3329-1271-4CF8-BA47-2D81000F92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4438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DFA15-6A15-4E90-85A0-8D923B86EB12}" type="datetimeFigureOut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3329-1271-4CF8-BA47-2D81000F92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6830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DFA15-6A15-4E90-85A0-8D923B86EB12}" type="datetimeFigureOut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3329-1271-4CF8-BA47-2D81000F92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466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DFA15-6A15-4E90-85A0-8D923B86EB12}" type="datetimeFigureOut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3329-1271-4CF8-BA47-2D81000F92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4967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DFA15-6A15-4E90-85A0-8D923B86EB12}" type="datetimeFigureOut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3329-1271-4CF8-BA47-2D81000F92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0970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DFA15-6A15-4E90-85A0-8D923B86EB12}" type="datetimeFigureOut">
              <a:rPr kumimoji="1" lang="ja-JP" altLang="en-US" smtClean="0"/>
              <a:t>2021/3/30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03329-1271-4CF8-BA47-2D81000F92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525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Ｎｏｂ</a:t>
            </a:r>
            <a:r>
              <a:rPr kumimoji="1" lang="en-US" altLang="ja-JP" dirty="0" smtClean="0"/>
              <a:t>Ⅶ</a:t>
            </a:r>
            <a:r>
              <a:rPr kumimoji="1" lang="ja-JP" altLang="en-US" dirty="0" smtClean="0"/>
              <a:t>号　台車計画図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kumimoji="1" lang="ja-JP" altLang="en-US" sz="1800" b="1" dirty="0" smtClean="0"/>
              <a:t>フレームの構造                                               　 １</a:t>
            </a:r>
            <a:r>
              <a:rPr lang="ja-JP" altLang="en-US" sz="1800" b="1" dirty="0" smtClean="0"/>
              <a:t>頁</a:t>
            </a:r>
            <a:endParaRPr kumimoji="1" lang="ja-JP" altLang="en-US" sz="1800" b="1" dirty="0" smtClean="0"/>
          </a:p>
          <a:p>
            <a:r>
              <a:rPr lang="ja-JP" altLang="en-US" sz="1800" b="1" dirty="0" smtClean="0"/>
              <a:t>後部横桁・船受台・ガイドポール                   　２頁</a:t>
            </a:r>
            <a:endParaRPr lang="en-US" altLang="ja-JP" sz="1800" b="1" dirty="0" smtClean="0"/>
          </a:p>
          <a:p>
            <a:r>
              <a:rPr lang="ja-JP" altLang="en-US" sz="1800" b="1" dirty="0" smtClean="0"/>
              <a:t>トライアングル部の構造　　　　　　　　　　 　　 ３頁</a:t>
            </a:r>
          </a:p>
          <a:p>
            <a:pPr marL="0" indent="0">
              <a:buNone/>
            </a:pPr>
            <a:r>
              <a:rPr lang="ja-JP" altLang="en-US" sz="1800" b="1" dirty="0"/>
              <a:t>　</a:t>
            </a:r>
            <a:r>
              <a:rPr lang="ja-JP" altLang="en-US" sz="1800" b="1" dirty="0" smtClean="0"/>
              <a:t>　　　（横桁・ノーズ桁・斜桁）</a:t>
            </a:r>
          </a:p>
          <a:p>
            <a:pPr marL="0" indent="0">
              <a:buNone/>
            </a:pPr>
            <a:r>
              <a:rPr kumimoji="1" lang="ja-JP" altLang="en-US" sz="1800" b="1" dirty="0" smtClean="0"/>
              <a:t>・ガイドポールの位置と構造　　　　　　　　　　 　 ４頁</a:t>
            </a:r>
          </a:p>
          <a:p>
            <a:pPr marL="0" indent="0">
              <a:buNone/>
            </a:pPr>
            <a:r>
              <a:rPr lang="ja-JP" altLang="en-US" sz="1800" b="1" dirty="0" smtClean="0"/>
              <a:t>・前部横桁とノーズ桁取合部添接板詳細　　  　５頁</a:t>
            </a:r>
          </a:p>
          <a:p>
            <a:pPr marL="0" indent="0">
              <a:buNone/>
            </a:pPr>
            <a:r>
              <a:rPr kumimoji="1" lang="ja-JP" altLang="en-US" sz="1800" b="1" dirty="0" smtClean="0"/>
              <a:t>・ローラー受軸と牽引板鋼板切出加工図　  　　６頁</a:t>
            </a:r>
          </a:p>
          <a:p>
            <a:pPr marL="0" indent="0">
              <a:buNone/>
            </a:pPr>
            <a:r>
              <a:rPr kumimoji="1" lang="ja-JP" altLang="en-US" sz="1800" b="1" dirty="0" smtClean="0"/>
              <a:t>・車軸部の構造　　　　　　　　　　　　　　　　　　 　７頁</a:t>
            </a:r>
          </a:p>
          <a:p>
            <a:pPr marL="0" indent="0">
              <a:buNone/>
            </a:pPr>
            <a:r>
              <a:rPr lang="ja-JP" altLang="en-US" sz="1800" b="1" dirty="0" smtClean="0"/>
              <a:t>・主桁下フランジと添接補強板加工図　　　 　 　８頁</a:t>
            </a:r>
            <a:endParaRPr lang="en-US" altLang="ja-JP" sz="1800" b="1" dirty="0" smtClean="0"/>
          </a:p>
          <a:p>
            <a:pPr marL="0" indent="0">
              <a:buNone/>
            </a:pPr>
            <a:r>
              <a:rPr lang="ja-JP" altLang="en-US" sz="1800" b="1" dirty="0" smtClean="0"/>
              <a:t>・主桁と車軸の連結構造　　　　　　　　　　　　　　９頁</a:t>
            </a:r>
          </a:p>
          <a:p>
            <a:pPr marL="0" indent="0">
              <a:buNone/>
            </a:pPr>
            <a:r>
              <a:rPr kumimoji="1" lang="ja-JP" altLang="en-US" sz="1800" b="1" dirty="0" smtClean="0"/>
              <a:t>・車軸の主桁結合用削孔図　　　　　　　　　　　１</a:t>
            </a:r>
            <a:r>
              <a:rPr lang="ja-JP" altLang="en-US" sz="1800" b="1" dirty="0"/>
              <a:t>０</a:t>
            </a:r>
            <a:r>
              <a:rPr kumimoji="1" lang="ja-JP" altLang="en-US" sz="1800" b="1" dirty="0" smtClean="0"/>
              <a:t>頁</a:t>
            </a:r>
          </a:p>
          <a:p>
            <a:pPr marL="0" lvl="0" indent="0">
              <a:buNone/>
            </a:pPr>
            <a:r>
              <a:rPr lang="ja-JP" altLang="en-US" sz="1700" b="1" dirty="0">
                <a:solidFill>
                  <a:prstClr val="black"/>
                </a:solidFill>
              </a:rPr>
              <a:t>・前部船受台断面図　　　　　　　  　　　　　　　　　</a:t>
            </a:r>
            <a:r>
              <a:rPr lang="ja-JP" altLang="en-US" sz="1700" b="1" dirty="0" smtClean="0">
                <a:solidFill>
                  <a:prstClr val="black"/>
                </a:solidFill>
              </a:rPr>
              <a:t> １１頁</a:t>
            </a:r>
          </a:p>
          <a:p>
            <a:pPr marL="0" lvl="0" indent="0">
              <a:buNone/>
            </a:pPr>
            <a:r>
              <a:rPr lang="ja-JP" altLang="en-US" sz="1700" b="1" dirty="0" smtClean="0">
                <a:solidFill>
                  <a:prstClr val="black"/>
                </a:solidFill>
              </a:rPr>
              <a:t>・前部船受</a:t>
            </a:r>
            <a:r>
              <a:rPr lang="ja-JP" altLang="en-US" sz="1700" b="1" dirty="0">
                <a:solidFill>
                  <a:prstClr val="black"/>
                </a:solidFill>
              </a:rPr>
              <a:t>台支柱構造　　　　</a:t>
            </a:r>
            <a:r>
              <a:rPr lang="ja-JP" altLang="en-US" sz="1700" b="1" dirty="0" smtClean="0">
                <a:solidFill>
                  <a:prstClr val="black"/>
                </a:solidFill>
              </a:rPr>
              <a:t>　　　　　</a:t>
            </a:r>
            <a:r>
              <a:rPr lang="ja-JP" altLang="en-US" sz="1700" b="1" dirty="0">
                <a:solidFill>
                  <a:prstClr val="black"/>
                </a:solidFill>
              </a:rPr>
              <a:t>　　　　　　</a:t>
            </a:r>
            <a:r>
              <a:rPr lang="ja-JP" altLang="en-US" sz="1700" b="1" dirty="0" smtClean="0">
                <a:solidFill>
                  <a:prstClr val="black"/>
                </a:solidFill>
              </a:rPr>
              <a:t>  １２頁</a:t>
            </a:r>
          </a:p>
          <a:p>
            <a:pPr marL="0" lvl="0" indent="0">
              <a:buNone/>
            </a:pPr>
            <a:r>
              <a:rPr lang="ja-JP" altLang="en-US" sz="1800" b="1" dirty="0">
                <a:solidFill>
                  <a:prstClr val="black"/>
                </a:solidFill>
              </a:rPr>
              <a:t>・前部船受台構造　　　　　　　　　　　　　　　　　１３頁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27058" y="1717010"/>
            <a:ext cx="4896465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kumimoji="1" lang="ja-JP" altLang="en-US" sz="1700" b="1" dirty="0" smtClean="0"/>
              <a:t>・バウローラー構造図　　　　　　　　　　　　　　　　　１</a:t>
            </a:r>
            <a:r>
              <a:rPr lang="ja-JP" altLang="en-US" sz="1700" b="1" dirty="0"/>
              <a:t>４</a:t>
            </a:r>
            <a:r>
              <a:rPr kumimoji="1" lang="ja-JP" altLang="en-US" sz="1700" b="1" dirty="0" smtClean="0"/>
              <a:t>頁</a:t>
            </a:r>
          </a:p>
          <a:p>
            <a:pPr marL="0" indent="0">
              <a:buNone/>
            </a:pPr>
            <a:r>
              <a:rPr lang="ja-JP" altLang="en-US" sz="1700" b="1" dirty="0" smtClean="0"/>
              <a:t>・後部船受台端部　部品図　　　　　　　　　　　　　　１５頁</a:t>
            </a:r>
          </a:p>
          <a:p>
            <a:pPr marL="0" indent="0">
              <a:buNone/>
            </a:pPr>
            <a:r>
              <a:rPr kumimoji="1" lang="ja-JP" altLang="en-US" sz="1700" b="1" dirty="0" smtClean="0"/>
              <a:t>・台車の船首付近構造　　　　　　　　　　　　　　　　 １６頁</a:t>
            </a:r>
            <a:endParaRPr kumimoji="1" lang="en-US" altLang="ja-JP" sz="1700" b="1" dirty="0" smtClean="0"/>
          </a:p>
          <a:p>
            <a:pPr marL="0" indent="0">
              <a:buNone/>
            </a:pPr>
            <a:r>
              <a:rPr lang="ja-JP" altLang="en-US" sz="1700" b="1" dirty="0" smtClean="0"/>
              <a:t>・船首受台＆支柱構造図　　　　　　　　　　　　　　　１７頁</a:t>
            </a:r>
          </a:p>
          <a:p>
            <a:pPr marL="0" indent="0">
              <a:buNone/>
            </a:pPr>
            <a:r>
              <a:rPr kumimoji="1" lang="ja-JP" altLang="en-US" sz="1700" b="1" dirty="0" smtClean="0"/>
              <a:t>・バウストッパー構造図　　　　　　　　　　　　　　　　１８頁</a:t>
            </a:r>
          </a:p>
          <a:p>
            <a:pPr marL="0" indent="0">
              <a:buNone/>
            </a:pPr>
            <a:r>
              <a:rPr lang="ja-JP" altLang="en-US" sz="1700" b="1" dirty="0" smtClean="0"/>
              <a:t>・バウストッパー改造図　　　　　　　　　　　　　　　　１９頁</a:t>
            </a:r>
            <a:endParaRPr lang="ja-JP" altLang="en-US" sz="1700" b="1" dirty="0"/>
          </a:p>
          <a:p>
            <a:pPr marL="0" indent="0">
              <a:buNone/>
            </a:pPr>
            <a:r>
              <a:rPr lang="ja-JP" altLang="en-US" sz="1700" b="1" dirty="0" smtClean="0"/>
              <a:t>・ハンドウインチ＆支柱周り構造図　　　　　　　　　２０頁</a:t>
            </a:r>
          </a:p>
          <a:p>
            <a:pPr marL="0" indent="0">
              <a:buNone/>
            </a:pPr>
            <a:r>
              <a:rPr kumimoji="1" lang="ja-JP" altLang="en-US" sz="1700" b="1" dirty="0"/>
              <a:t>　</a:t>
            </a:r>
            <a:r>
              <a:rPr kumimoji="1" lang="ja-JP" altLang="en-US" sz="1700" b="1" dirty="0" smtClean="0"/>
              <a:t>　　　　　　　　　　（ステップ構造含む）</a:t>
            </a:r>
          </a:p>
          <a:p>
            <a:pPr marL="0" indent="0">
              <a:buNone/>
            </a:pPr>
            <a:r>
              <a:rPr lang="ja-JP" altLang="en-US" sz="1700" b="1" dirty="0" smtClean="0"/>
              <a:t>・足場構造図　　　　　　　　　　　　　　　　　　　　　　 ２１頁</a:t>
            </a:r>
            <a:endParaRPr lang="en-US" altLang="ja-JP" sz="1700" b="1" dirty="0" smtClean="0"/>
          </a:p>
          <a:p>
            <a:pPr marL="0" indent="0">
              <a:buNone/>
            </a:pPr>
            <a:r>
              <a:rPr kumimoji="1" lang="ja-JP" altLang="en-US" sz="1700" b="1" dirty="0" smtClean="0"/>
              <a:t>・吃水深の計算　　　　　　　　　　　　　　　　　　　　　２２頁</a:t>
            </a:r>
          </a:p>
          <a:p>
            <a:pPr marL="0" indent="0">
              <a:buNone/>
            </a:pPr>
            <a:r>
              <a:rPr lang="ja-JP" altLang="en-US" sz="1700" b="1" dirty="0" smtClean="0"/>
              <a:t>・上下架時のバウキールとノーズ桁の接触検討　２３頁</a:t>
            </a:r>
          </a:p>
          <a:p>
            <a:pPr marL="0" indent="0">
              <a:buNone/>
            </a:pPr>
            <a:r>
              <a:rPr kumimoji="1" lang="ja-JP" altLang="en-US" sz="1700" b="1" dirty="0" smtClean="0"/>
              <a:t>・上架時の船体挙動検討　　　　　　　　　　　　　　　２４頁</a:t>
            </a:r>
          </a:p>
          <a:p>
            <a:pPr marL="0" indent="0">
              <a:buNone/>
            </a:pPr>
            <a:r>
              <a:rPr lang="ja-JP" altLang="en-US" sz="1700" b="1" dirty="0" smtClean="0"/>
              <a:t>・落下量制限装置　 　　　　　　　　　　　　　　</a:t>
            </a:r>
            <a:r>
              <a:rPr lang="ja-JP" altLang="en-US" sz="1700" b="1" dirty="0"/>
              <a:t> </a:t>
            </a:r>
            <a:r>
              <a:rPr lang="ja-JP" altLang="en-US" sz="1700" b="1" dirty="0" smtClean="0"/>
              <a:t>２５～２６頁</a:t>
            </a:r>
            <a:endParaRPr lang="en-US" altLang="ja-JP" sz="1700" b="1" dirty="0" smtClean="0"/>
          </a:p>
          <a:p>
            <a:pPr marL="0" indent="0">
              <a:buNone/>
            </a:pPr>
            <a:r>
              <a:rPr kumimoji="1" lang="ja-JP" altLang="en-US" sz="1700" b="1" dirty="0" smtClean="0"/>
              <a:t>・フロントジャッキの配置　　　　　　　　　　　　　　　２７頁</a:t>
            </a:r>
          </a:p>
          <a:p>
            <a:pPr marL="0" indent="0">
              <a:buNone/>
            </a:pPr>
            <a:r>
              <a:rPr lang="ja-JP" altLang="en-US" sz="1700" b="1" dirty="0" smtClean="0"/>
              <a:t>・後書き（反省点）　　　　　　　　　　　　　　　　　　　２８頁</a:t>
            </a:r>
            <a:endParaRPr kumimoji="1" lang="ja-JP" altLang="en-US" sz="1700" b="1" dirty="0"/>
          </a:p>
        </p:txBody>
      </p:sp>
    </p:spTree>
    <p:extLst>
      <p:ext uri="{BB962C8B-B14F-4D97-AF65-F5344CB8AC3E}">
        <p14:creationId xmlns:p14="http://schemas.microsoft.com/office/powerpoint/2010/main" val="412338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04" y="90153"/>
            <a:ext cx="9442876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9890975" y="6027313"/>
            <a:ext cx="708338" cy="369332"/>
          </a:xfrm>
          <a:prstGeom prst="rect">
            <a:avLst/>
          </a:prstGeom>
          <a:solidFill>
            <a:srgbClr val="E7EDF2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800823" y="6396645"/>
            <a:ext cx="70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P-9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9774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62" y="0"/>
            <a:ext cx="9442876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0109915" y="6027313"/>
            <a:ext cx="579550" cy="369332"/>
          </a:xfrm>
          <a:prstGeom prst="rect">
            <a:avLst/>
          </a:prstGeom>
          <a:solidFill>
            <a:srgbClr val="DFEAEB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019763" y="6396645"/>
            <a:ext cx="66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P-10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402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38" y="0"/>
            <a:ext cx="9461724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0354614" y="6362163"/>
            <a:ext cx="631065" cy="369332"/>
          </a:xfrm>
          <a:prstGeom prst="rect">
            <a:avLst/>
          </a:prstGeom>
          <a:solidFill>
            <a:srgbClr val="C3D6CF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187189" y="6478073"/>
            <a:ext cx="639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P-11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233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62" y="0"/>
            <a:ext cx="9442876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0109915" y="5795493"/>
            <a:ext cx="592429" cy="369332"/>
          </a:xfrm>
          <a:prstGeom prst="rect">
            <a:avLst/>
          </a:prstGeom>
          <a:solidFill>
            <a:srgbClr val="E4E8EF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878096" y="5988676"/>
            <a:ext cx="73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P-12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0464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62" y="0"/>
            <a:ext cx="9442876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0315977" y="6220496"/>
            <a:ext cx="501461" cy="369332"/>
          </a:xfrm>
          <a:prstGeom prst="rect">
            <a:avLst/>
          </a:prstGeom>
          <a:solidFill>
            <a:srgbClr val="DBEDEB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045521" y="6323527"/>
            <a:ext cx="66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P-13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9265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62" y="0"/>
            <a:ext cx="9442876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0097037" y="6014434"/>
            <a:ext cx="579549" cy="369332"/>
          </a:xfrm>
          <a:prstGeom prst="rect">
            <a:avLst/>
          </a:prstGeom>
          <a:solidFill>
            <a:srgbClr val="DBEDEB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916732" y="6383766"/>
            <a:ext cx="64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P-14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4770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62" y="0"/>
            <a:ext cx="9442876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0019763" y="5834130"/>
            <a:ext cx="669702" cy="369332"/>
          </a:xfrm>
          <a:prstGeom prst="rect">
            <a:avLst/>
          </a:prstGeom>
          <a:solidFill>
            <a:srgbClr val="E9EDF4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749307" y="6203462"/>
            <a:ext cx="72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P-15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778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51" y="0"/>
            <a:ext cx="9534498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9981127" y="6452315"/>
            <a:ext cx="631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P-18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981127" y="6542468"/>
            <a:ext cx="631065" cy="369332"/>
          </a:xfrm>
          <a:prstGeom prst="rect">
            <a:avLst/>
          </a:prstGeom>
          <a:solidFill>
            <a:srgbClr val="D5E4E4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981127" y="6542468"/>
            <a:ext cx="631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P-16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949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62" y="0"/>
            <a:ext cx="9442876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9903854" y="6272011"/>
            <a:ext cx="772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P-19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903854" y="6272011"/>
            <a:ext cx="605307" cy="369332"/>
          </a:xfrm>
          <a:prstGeom prst="rect">
            <a:avLst/>
          </a:prstGeom>
          <a:solidFill>
            <a:srgbClr val="DCEFED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723549" y="6272011"/>
            <a:ext cx="78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P-17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733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62" y="0"/>
            <a:ext cx="9442876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9903854" y="5847008"/>
            <a:ext cx="618185" cy="369332"/>
          </a:xfrm>
          <a:prstGeom prst="rect">
            <a:avLst/>
          </a:prstGeom>
          <a:solidFill>
            <a:srgbClr val="E6E9EE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903854" y="6216340"/>
            <a:ext cx="618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P-18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285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8" y="0"/>
            <a:ext cx="10011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0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120462" y="901521"/>
            <a:ext cx="10032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バウストッパーの改良</a:t>
            </a:r>
            <a:endParaRPr kumimoji="1" lang="ja-JP" altLang="en-US" sz="24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58344" y="1674254"/>
            <a:ext cx="9749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元設計の構造では、ストッパーのゴムが柔らかすぎて、フレームの鋼材で船首に傷が付きます。</a:t>
            </a:r>
          </a:p>
          <a:p>
            <a:r>
              <a:rPr lang="ja-JP" altLang="en-US" dirty="0" smtClean="0"/>
              <a:t>で、下記の構造に変更しました。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49" y="2794895"/>
            <a:ext cx="2434106" cy="268445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832" y="3734269"/>
            <a:ext cx="600075" cy="6000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540" y="2588557"/>
            <a:ext cx="3125499" cy="289149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673" y="2631653"/>
            <a:ext cx="2255078" cy="400902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307489" y="2794895"/>
            <a:ext cx="978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元設計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882242" y="2588557"/>
            <a:ext cx="1229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改造設計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859887" y="5540807"/>
            <a:ext cx="2952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平鋼　ｔ＝９ｍｍから切り出し、内側に硬質ゴムｔ＝５ｍｍをビス止め。</a:t>
            </a:r>
          </a:p>
          <a:p>
            <a:r>
              <a:rPr lang="ja-JP" altLang="en-US" dirty="0"/>
              <a:t>足</a:t>
            </a:r>
            <a:r>
              <a:rPr lang="ja-JP" altLang="en-US" dirty="0" smtClean="0"/>
              <a:t>の高さは元設計と同じ。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1619751" y="6556470"/>
            <a:ext cx="729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P-19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675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62" y="0"/>
            <a:ext cx="9442876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0102646" y="6297561"/>
            <a:ext cx="604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dirty="0" smtClean="0"/>
              <a:t>Ｐ－２０</a:t>
            </a:r>
            <a:endParaRPr kumimoji="1" lang="ja-JP" altLang="en-US" sz="1000" dirty="0"/>
          </a:p>
        </p:txBody>
      </p:sp>
      <p:sp>
        <p:nvSpPr>
          <p:cNvPr id="4" name="正方形/長方形 3"/>
          <p:cNvSpPr/>
          <p:nvPr/>
        </p:nvSpPr>
        <p:spPr>
          <a:xfrm>
            <a:off x="10102646" y="6120581"/>
            <a:ext cx="604684" cy="1769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102646" y="6297561"/>
            <a:ext cx="604684" cy="369332"/>
          </a:xfrm>
          <a:prstGeom prst="rect">
            <a:avLst/>
          </a:prstGeom>
          <a:solidFill>
            <a:srgbClr val="ECEEF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P-22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102646" y="6297561"/>
            <a:ext cx="604684" cy="369332"/>
          </a:xfrm>
          <a:prstGeom prst="rect">
            <a:avLst/>
          </a:prstGeom>
          <a:solidFill>
            <a:srgbClr val="D5E9E4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102646" y="6297561"/>
            <a:ext cx="604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P-20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2677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68" y="0"/>
            <a:ext cx="9442876" cy="6858000"/>
          </a:xfrm>
          <a:prstGeom prst="rect">
            <a:avLst/>
          </a:prstGeom>
          <a:solidFill>
            <a:srgbClr val="E7ECF0"/>
          </a:solidFill>
        </p:spPr>
      </p:pic>
      <p:sp>
        <p:nvSpPr>
          <p:cNvPr id="3" name="テキスト ボックス 2"/>
          <p:cNvSpPr txBox="1"/>
          <p:nvPr/>
        </p:nvSpPr>
        <p:spPr>
          <a:xfrm>
            <a:off x="10181157" y="6027313"/>
            <a:ext cx="424187" cy="369332"/>
          </a:xfrm>
          <a:prstGeom prst="rect">
            <a:avLst/>
          </a:prstGeom>
          <a:solidFill>
            <a:srgbClr val="CFE2DD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581882" y="4739425"/>
            <a:ext cx="599275" cy="369332"/>
          </a:xfrm>
          <a:prstGeom prst="rect">
            <a:avLst/>
          </a:prstGeom>
          <a:solidFill>
            <a:srgbClr val="E8EDF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427335" y="5108757"/>
            <a:ext cx="753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P-23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427335" y="5108757"/>
            <a:ext cx="753822" cy="369332"/>
          </a:xfrm>
          <a:prstGeom prst="rect">
            <a:avLst/>
          </a:prstGeom>
          <a:solidFill>
            <a:srgbClr val="ECEEF3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813701" y="5357611"/>
            <a:ext cx="64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P-21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6525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9999406" y="6386052"/>
            <a:ext cx="589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dirty="0" smtClean="0"/>
              <a:t>Ｐ－２２</a:t>
            </a:r>
            <a:endParaRPr kumimoji="1" lang="ja-JP" altLang="en-US" sz="10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62" y="0"/>
            <a:ext cx="9442876" cy="685800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9736428" y="6272011"/>
            <a:ext cx="682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P-24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736428" y="6272011"/>
            <a:ext cx="682580" cy="369332"/>
          </a:xfrm>
          <a:prstGeom prst="rect">
            <a:avLst/>
          </a:prstGeom>
          <a:solidFill>
            <a:srgbClr val="E8F0F4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736428" y="6272011"/>
            <a:ext cx="682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P-22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908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20" y="-9418"/>
            <a:ext cx="9442876" cy="6858000"/>
          </a:xfrm>
          <a:prstGeom prst="rect">
            <a:avLst/>
          </a:prstGeom>
          <a:solidFill>
            <a:srgbClr val="C8E0DF"/>
          </a:solidFill>
        </p:spPr>
      </p:pic>
      <p:sp>
        <p:nvSpPr>
          <p:cNvPr id="3" name="テキスト ボックス 2"/>
          <p:cNvSpPr txBox="1"/>
          <p:nvPr/>
        </p:nvSpPr>
        <p:spPr>
          <a:xfrm>
            <a:off x="10117394" y="6371303"/>
            <a:ext cx="5751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smtClean="0"/>
              <a:t>Ｐ－２３</a:t>
            </a:r>
            <a:endParaRPr kumimoji="1" lang="ja-JP" altLang="en-US" sz="1000"/>
          </a:p>
        </p:txBody>
      </p:sp>
      <p:sp>
        <p:nvSpPr>
          <p:cNvPr id="4" name="正方形/長方形 3"/>
          <p:cNvSpPr/>
          <p:nvPr/>
        </p:nvSpPr>
        <p:spPr>
          <a:xfrm>
            <a:off x="10117394" y="6017342"/>
            <a:ext cx="575187" cy="1474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710151" y="5832676"/>
            <a:ext cx="814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P-25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117393" y="6371303"/>
            <a:ext cx="575188" cy="369332"/>
          </a:xfrm>
          <a:prstGeom prst="rect">
            <a:avLst/>
          </a:prstGeom>
          <a:solidFill>
            <a:srgbClr val="D2E7E2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710151" y="5832676"/>
            <a:ext cx="631584" cy="369332"/>
          </a:xfrm>
          <a:prstGeom prst="rect">
            <a:avLst/>
          </a:prstGeom>
          <a:solidFill>
            <a:srgbClr val="E9ECF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P-23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287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62" y="0"/>
            <a:ext cx="9442876" cy="68580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0205884" y="6135329"/>
            <a:ext cx="501445" cy="1769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073148" y="6459794"/>
            <a:ext cx="63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dirty="0" smtClean="0"/>
              <a:t>Ｐ－２４</a:t>
            </a:r>
            <a:endParaRPr kumimoji="1" lang="ja-JP" altLang="en-US" sz="1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019763" y="6414075"/>
            <a:ext cx="553792" cy="369332"/>
          </a:xfrm>
          <a:prstGeom prst="rect">
            <a:avLst/>
          </a:prstGeom>
          <a:solidFill>
            <a:srgbClr val="C2D7DA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916732" y="6414075"/>
            <a:ext cx="65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P-26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916732" y="6414075"/>
            <a:ext cx="656823" cy="369332"/>
          </a:xfrm>
          <a:prstGeom prst="rect">
            <a:avLst/>
          </a:prstGeom>
          <a:solidFill>
            <a:srgbClr val="D6EBE7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P-24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517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657" y="1825625"/>
            <a:ext cx="10512686" cy="4351338"/>
          </a:xfrm>
          <a:prstGeom prst="rect">
            <a:avLst/>
          </a:prstGeom>
        </p:spPr>
      </p:pic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906161"/>
              </p:ext>
            </p:extLst>
          </p:nvPr>
        </p:nvGraphicFramePr>
        <p:xfrm>
          <a:off x="272955" y="122830"/>
          <a:ext cx="11764370" cy="8498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1092"/>
                <a:gridCol w="2941092"/>
                <a:gridCol w="5882186"/>
              </a:tblGrid>
              <a:tr h="617825">
                <a:tc gridSpan="3">
                  <a:txBody>
                    <a:bodyPr/>
                    <a:lstStyle/>
                    <a:p>
                      <a:r>
                        <a:rPr kumimoji="1" lang="ja-JP" altLang="en-US" sz="1600" dirty="0" smtClean="0"/>
                        <a:t>落下量制限装置（ストッパー）</a:t>
                      </a:r>
                      <a:endParaRPr kumimoji="1" lang="en-US" altLang="ja-JP" sz="1600" dirty="0" smtClean="0"/>
                    </a:p>
                    <a:p>
                      <a:r>
                        <a:rPr kumimoji="1" lang="ja-JP" altLang="en-US" sz="1600" dirty="0" smtClean="0"/>
                        <a:t>      主桁の下にチャンネル鋼（１００</a:t>
                      </a:r>
                      <a:r>
                        <a:rPr kumimoji="1" lang="en-US" altLang="ja-JP" sz="1600" dirty="0" smtClean="0"/>
                        <a:t>×</a:t>
                      </a:r>
                      <a:r>
                        <a:rPr kumimoji="1" lang="ja-JP" altLang="en-US" sz="1600" dirty="0" smtClean="0"/>
                        <a:t>５０</a:t>
                      </a:r>
                      <a:r>
                        <a:rPr kumimoji="1" lang="en-US" altLang="ja-JP" sz="1600" dirty="0" smtClean="0"/>
                        <a:t>×</a:t>
                      </a:r>
                      <a:r>
                        <a:rPr kumimoji="1" lang="ja-JP" altLang="en-US" sz="1600" dirty="0" smtClean="0"/>
                        <a:t>５</a:t>
                      </a:r>
                      <a:r>
                        <a:rPr kumimoji="1" lang="en-US" altLang="ja-JP" sz="1600" dirty="0" smtClean="0"/>
                        <a:t>×</a:t>
                      </a:r>
                      <a:r>
                        <a:rPr kumimoji="1" lang="ja-JP" altLang="en-US" sz="1600" dirty="0" smtClean="0"/>
                        <a:t>７．５）と檜（９０</a:t>
                      </a:r>
                      <a:r>
                        <a:rPr kumimoji="1" lang="en-US" altLang="ja-JP" sz="1600" dirty="0" smtClean="0"/>
                        <a:t>×</a:t>
                      </a:r>
                      <a:r>
                        <a:rPr kumimoji="1" lang="ja-JP" altLang="en-US" sz="1600" dirty="0" smtClean="0"/>
                        <a:t>９０）及び硬質ゴム（ｔ＝５ｍｍ）で構成</a:t>
                      </a:r>
                      <a:endParaRPr kumimoji="1" lang="ja-JP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17825">
                <a:tc gridSpan="3">
                  <a:txBody>
                    <a:bodyPr/>
                    <a:lstStyle/>
                    <a:p>
                      <a:r>
                        <a:rPr kumimoji="1" lang="ja-JP" altLang="en-US" sz="1600" dirty="0" smtClean="0"/>
                        <a:t>・車軸の中心が台車のフレーム下端より７ｃｍ下に有るので、完全に脱輪すると、牽引車両で曳いても上向きの力が発生せず、</a:t>
                      </a:r>
                    </a:p>
                    <a:p>
                      <a:r>
                        <a:rPr kumimoji="1" lang="ja-JP" altLang="en-US" sz="1600" dirty="0" smtClean="0"/>
                        <a:t>　けん引車両での引き上げが不可能になるので、落下量制限装置（ストッパー）を付けることにした。</a:t>
                      </a:r>
                      <a:endParaRPr kumimoji="1" lang="ja-JP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17825">
                <a:tc gridSpan="3">
                  <a:txBody>
                    <a:bodyPr/>
                    <a:lstStyle/>
                    <a:p>
                      <a:r>
                        <a:rPr kumimoji="1" lang="ja-JP" altLang="en-US" sz="1600" dirty="0" smtClean="0"/>
                        <a:t>・ストッパー下部と車輪最下端の高さ＝車輪の半径２８５ｍｍ</a:t>
                      </a:r>
                      <a:r>
                        <a:rPr kumimoji="1" lang="en-US" altLang="ja-JP" sz="1600" dirty="0" smtClean="0"/>
                        <a:t>+</a:t>
                      </a:r>
                      <a:r>
                        <a:rPr kumimoji="1" lang="ja-JP" altLang="en-US" sz="1600" dirty="0" smtClean="0"/>
                        <a:t>主桁から車軸までの距離７０ｍｍ</a:t>
                      </a:r>
                      <a:r>
                        <a:rPr kumimoji="1" lang="en-US" altLang="ja-JP" sz="1600" dirty="0" smtClean="0"/>
                        <a:t>-</a:t>
                      </a:r>
                      <a:r>
                        <a:rPr kumimoji="1" lang="ja-JP" altLang="en-US" sz="1600" dirty="0" smtClean="0"/>
                        <a:t>ストッパーの高さ１９５ｍｍ＝１６０ｍｍ　</a:t>
                      </a:r>
                    </a:p>
                    <a:p>
                      <a:r>
                        <a:rPr kumimoji="1" lang="ja-JP" altLang="en-US" sz="1600" dirty="0" smtClean="0"/>
                        <a:t>・地面とのクリアランスが１５０ｍｍ以上確保できて</a:t>
                      </a:r>
                      <a:r>
                        <a:rPr kumimoji="1" lang="ja-JP" altLang="en-US" sz="1600" smtClean="0"/>
                        <a:t>いる。</a:t>
                      </a:r>
                      <a:endParaRPr kumimoji="1" lang="ja-JP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57688">
                <a:tc gridSpan="3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57688">
                <a:tc gridSpan="3">
                  <a:txBody>
                    <a:bodyPr/>
                    <a:lstStyle/>
                    <a:p>
                      <a:r>
                        <a:rPr kumimoji="1" lang="ja-JP" altLang="en-US" sz="1600" dirty="0" smtClean="0"/>
                        <a:t>・けん引力の算定</a:t>
                      </a:r>
                      <a:endParaRPr kumimoji="1" lang="ja-JP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194708">
                <a:tc gridSpan="2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Ｘ’</a:t>
                      </a:r>
                      <a:r>
                        <a:rPr kumimoji="1" lang="en-US" altLang="ja-JP" dirty="0" smtClean="0"/>
                        <a:t>=</a:t>
                      </a:r>
                      <a:r>
                        <a:rPr kumimoji="1" lang="ja-JP" altLang="en-US" dirty="0" smtClean="0"/>
                        <a:t>√（２８５</a:t>
                      </a:r>
                      <a:r>
                        <a:rPr kumimoji="1" lang="en-US" altLang="ja-JP" baseline="30000" dirty="0" smtClean="0"/>
                        <a:t>2</a:t>
                      </a:r>
                      <a:r>
                        <a:rPr kumimoji="1" lang="en-US" altLang="ja-JP" dirty="0" smtClean="0"/>
                        <a:t>-</a:t>
                      </a:r>
                      <a:r>
                        <a:rPr kumimoji="1" lang="ja-JP" altLang="en-US" dirty="0" smtClean="0"/>
                        <a:t>１２５</a:t>
                      </a:r>
                      <a:r>
                        <a:rPr kumimoji="1" lang="en-US" altLang="ja-JP" baseline="30000" dirty="0" smtClean="0"/>
                        <a:t>2</a:t>
                      </a:r>
                      <a:r>
                        <a:rPr kumimoji="1" lang="ja-JP" alt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r>
                        <a:rPr kumimoji="1" lang="en-US" altLang="ja-JP" dirty="0" smtClean="0"/>
                        <a:t>  =√</a:t>
                      </a:r>
                      <a:r>
                        <a:rPr kumimoji="1" lang="ja-JP" altLang="en-US" dirty="0" smtClean="0"/>
                        <a:t>６５６００</a:t>
                      </a:r>
                      <a:r>
                        <a:rPr kumimoji="1" lang="en-US" altLang="ja-JP" dirty="0" smtClean="0"/>
                        <a:t>   </a:t>
                      </a:r>
                      <a:r>
                        <a:rPr kumimoji="1" lang="ja-JP" altLang="en-US" dirty="0" smtClean="0"/>
                        <a:t> </a:t>
                      </a:r>
                      <a:r>
                        <a:rPr kumimoji="1" lang="en-US" altLang="ja-JP" dirty="0" smtClean="0"/>
                        <a:t>=</a:t>
                      </a:r>
                      <a:r>
                        <a:rPr kumimoji="1" lang="ja-JP" altLang="en-US" dirty="0" smtClean="0"/>
                        <a:t>２５６．１</a:t>
                      </a:r>
                    </a:p>
                    <a:p>
                      <a:endParaRPr kumimoji="1" lang="ja-JP" altLang="en-US" dirty="0" smtClean="0"/>
                    </a:p>
                    <a:p>
                      <a:r>
                        <a:rPr kumimoji="1" lang="ja-JP" altLang="en-US" dirty="0" smtClean="0"/>
                        <a:t>Ｘ－Ｘ’</a:t>
                      </a:r>
                      <a:r>
                        <a:rPr kumimoji="1" lang="en-US" altLang="ja-JP" dirty="0" smtClean="0"/>
                        <a:t>=</a:t>
                      </a:r>
                      <a:r>
                        <a:rPr kumimoji="1" lang="ja-JP" altLang="en-US" dirty="0" smtClean="0"/>
                        <a:t>１２５</a:t>
                      </a:r>
                      <a:r>
                        <a:rPr kumimoji="1" lang="en-US" altLang="ja-JP" dirty="0" smtClean="0"/>
                        <a:t>×</a:t>
                      </a:r>
                      <a:r>
                        <a:rPr kumimoji="1" lang="ja-JP" altLang="en-US" dirty="0" smtClean="0"/>
                        <a:t>１</a:t>
                      </a:r>
                      <a:r>
                        <a:rPr kumimoji="1" lang="en-US" altLang="ja-JP" dirty="0" smtClean="0"/>
                        <a:t>/</a:t>
                      </a:r>
                      <a:r>
                        <a:rPr kumimoji="1" lang="ja-JP" altLang="en-US" dirty="0" smtClean="0"/>
                        <a:t>１０　</a:t>
                      </a:r>
                      <a:r>
                        <a:rPr kumimoji="1" lang="en-US" altLang="ja-JP" dirty="0" smtClean="0"/>
                        <a:t>=</a:t>
                      </a:r>
                      <a:r>
                        <a:rPr kumimoji="1" lang="ja-JP" altLang="en-US" dirty="0" smtClean="0"/>
                        <a:t>１２．５　</a:t>
                      </a:r>
                    </a:p>
                    <a:p>
                      <a:endParaRPr kumimoji="1" lang="ja-JP" altLang="en-US" dirty="0" smtClean="0"/>
                    </a:p>
                    <a:p>
                      <a:r>
                        <a:rPr kumimoji="1" lang="ja-JP" altLang="en-US" dirty="0" smtClean="0"/>
                        <a:t>Ｘ＝２５６．１</a:t>
                      </a:r>
                      <a:r>
                        <a:rPr kumimoji="1" lang="en-US" altLang="ja-JP" dirty="0" smtClean="0"/>
                        <a:t>+</a:t>
                      </a:r>
                      <a:r>
                        <a:rPr kumimoji="1" lang="ja-JP" altLang="en-US" dirty="0" smtClean="0"/>
                        <a:t>１２．５</a:t>
                      </a:r>
                      <a:r>
                        <a:rPr kumimoji="1" lang="en-US" altLang="ja-JP" dirty="0" smtClean="0"/>
                        <a:t>   </a:t>
                      </a:r>
                      <a:r>
                        <a:rPr kumimoji="1" lang="ja-JP" altLang="en-US" dirty="0" smtClean="0"/>
                        <a:t>≒２６９</a:t>
                      </a:r>
                    </a:p>
                    <a:p>
                      <a:endParaRPr kumimoji="1" lang="ja-JP" altLang="en-US" dirty="0" smtClean="0"/>
                    </a:p>
                    <a:p>
                      <a:r>
                        <a:rPr kumimoji="1" lang="ja-JP" altLang="en-US" dirty="0" smtClean="0"/>
                        <a:t>Ｙ＝√（１２５</a:t>
                      </a:r>
                      <a:r>
                        <a:rPr kumimoji="1" lang="en-US" altLang="ja-JP" sz="1600" dirty="0" smtClean="0"/>
                        <a:t>²</a:t>
                      </a:r>
                      <a:r>
                        <a:rPr kumimoji="1" lang="en-US" altLang="ja-JP" dirty="0" smtClean="0"/>
                        <a:t>+</a:t>
                      </a:r>
                      <a:r>
                        <a:rPr kumimoji="1" lang="ja-JP" altLang="en-US" dirty="0" smtClean="0"/>
                        <a:t>１２．５</a:t>
                      </a:r>
                      <a:r>
                        <a:rPr kumimoji="1" lang="en-US" altLang="ja-JP" dirty="0" smtClean="0"/>
                        <a:t>²</a:t>
                      </a:r>
                      <a:r>
                        <a:rPr kumimoji="1" lang="ja-JP" altLang="en-US" dirty="0" smtClean="0"/>
                        <a:t>）　≒１２６</a:t>
                      </a:r>
                    </a:p>
                    <a:p>
                      <a:endParaRPr kumimoji="1" lang="ja-JP" altLang="en-US" dirty="0" smtClean="0"/>
                    </a:p>
                    <a:p>
                      <a:r>
                        <a:rPr kumimoji="1" lang="ja-JP" altLang="en-US" dirty="0" smtClean="0"/>
                        <a:t>５００ｋｇの台車を引き上げるのに必要なけん引力（Ｔ）は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   </a:t>
                      </a:r>
                      <a:r>
                        <a:rPr kumimoji="1" lang="ja-JP" altLang="en-US" dirty="0" smtClean="0"/>
                        <a:t>台車の重さ（５００ｋｇ）：Ｔ＝１２６：２６９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    </a:t>
                      </a:r>
                      <a:r>
                        <a:rPr kumimoji="1" lang="ja-JP" altLang="en-US" dirty="0" smtClean="0"/>
                        <a:t>Ｔ＝（５００</a:t>
                      </a:r>
                      <a:r>
                        <a:rPr kumimoji="1" lang="en-US" altLang="ja-JP" dirty="0" smtClean="0"/>
                        <a:t>×</a:t>
                      </a:r>
                      <a:r>
                        <a:rPr kumimoji="1" lang="ja-JP" altLang="en-US" dirty="0" smtClean="0"/>
                        <a:t>２６９）</a:t>
                      </a:r>
                      <a:r>
                        <a:rPr kumimoji="1" lang="en-US" altLang="ja-JP" dirty="0" smtClean="0"/>
                        <a:t>/</a:t>
                      </a:r>
                      <a:r>
                        <a:rPr kumimoji="1" lang="ja-JP" altLang="en-US" dirty="0" smtClean="0"/>
                        <a:t>１２６　＝１０６７ｋｇ</a:t>
                      </a:r>
                    </a:p>
                    <a:p>
                      <a:r>
                        <a:rPr kumimoji="1" lang="en-US" altLang="ja-JP" dirty="0" smtClean="0"/>
                        <a:t> </a:t>
                      </a:r>
                      <a:endParaRPr kumimoji="1" lang="ja-JP" altLang="en-US" dirty="0" smtClean="0"/>
                    </a:p>
                    <a:p>
                      <a:r>
                        <a:rPr kumimoji="1" lang="ja-JP" altLang="en-US" dirty="0" smtClean="0"/>
                        <a:t>けん引索（２ｔ用）を使うとすると　</a:t>
                      </a:r>
                    </a:p>
                    <a:p>
                      <a:r>
                        <a:rPr kumimoji="1" lang="ja-JP" altLang="en-US" dirty="0" smtClean="0"/>
                        <a:t>　　　　　安全率は　２０００</a:t>
                      </a:r>
                      <a:r>
                        <a:rPr kumimoji="1" lang="en-US" altLang="ja-JP" dirty="0" smtClean="0"/>
                        <a:t>÷</a:t>
                      </a:r>
                      <a:r>
                        <a:rPr kumimoji="1" lang="ja-JP" altLang="en-US" dirty="0" smtClean="0"/>
                        <a:t>１０６７＝１．８７　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988271">
                <a:tc rowSpan="3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dirty="0" smtClean="0"/>
                        <a:t>　　　　</a:t>
                      </a:r>
                      <a:r>
                        <a:rPr kumimoji="1" lang="en-US" altLang="ja-JP" sz="1200" dirty="0" smtClean="0"/>
                        <a:t>   </a:t>
                      </a:r>
                      <a:r>
                        <a:rPr kumimoji="1" lang="en-US" altLang="ja-JP" sz="1200" baseline="0" dirty="0" smtClean="0"/>
                        <a:t>   </a:t>
                      </a:r>
                      <a:r>
                        <a:rPr kumimoji="1" lang="ja-JP" altLang="en-US" sz="1200" baseline="0" dirty="0" smtClean="0"/>
                        <a:t>　　　　　　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45406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29265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11352343" y="6304002"/>
            <a:ext cx="759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P-25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12" y="2927024"/>
            <a:ext cx="5461093" cy="374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8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787" y="177421"/>
            <a:ext cx="4405497" cy="4879075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10483403" y="6323527"/>
            <a:ext cx="875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P-26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8" y="177421"/>
            <a:ext cx="4758348" cy="350267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8" y="3780430"/>
            <a:ext cx="2581551" cy="307757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3060417" y="5369420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ja-JP" altLang="en-US" sz="1200" dirty="0" smtClean="0">
                <a:solidFill>
                  <a:prstClr val="black"/>
                </a:solidFill>
              </a:rPr>
              <a:t>　ストッパー</a:t>
            </a:r>
            <a:r>
              <a:rPr lang="ja-JP" altLang="en-US" sz="1200" dirty="0">
                <a:solidFill>
                  <a:prstClr val="black"/>
                </a:solidFill>
              </a:rPr>
              <a:t>上段　チャンネル鋼　幅５０ｍｍ　高さ１００ｍｍ　長さ２００ｍｍ</a:t>
            </a:r>
            <a:endParaRPr lang="en-US" altLang="ja-JP" sz="1200" dirty="0">
              <a:solidFill>
                <a:prstClr val="black"/>
              </a:solidFill>
            </a:endParaRPr>
          </a:p>
          <a:p>
            <a:pPr lvl="0"/>
            <a:r>
              <a:rPr lang="ja-JP" altLang="en-US" sz="1200" dirty="0">
                <a:solidFill>
                  <a:prstClr val="black"/>
                </a:solidFill>
              </a:rPr>
              <a:t>　ストッパー中段　檜角材　　　　  幅９０ｍｍ　高さ９０ｍｍ　長さ２００ｍｍ</a:t>
            </a:r>
            <a:endParaRPr lang="en-US" altLang="ja-JP" sz="1050" dirty="0">
              <a:solidFill>
                <a:prstClr val="black"/>
              </a:solidFill>
            </a:endParaRPr>
          </a:p>
          <a:p>
            <a:pPr lvl="0"/>
            <a:r>
              <a:rPr lang="en-US" altLang="ja-JP" sz="1400" dirty="0">
                <a:solidFill>
                  <a:prstClr val="black"/>
                </a:solidFill>
              </a:rPr>
              <a:t>      </a:t>
            </a:r>
            <a:r>
              <a:rPr lang="ja-JP" altLang="en-US" sz="1400" dirty="0">
                <a:solidFill>
                  <a:prstClr val="black"/>
                </a:solidFill>
              </a:rPr>
              <a:t>　 　　　　　　　　　　             </a:t>
            </a:r>
            <a:r>
              <a:rPr lang="ja-JP" altLang="en-US" sz="1200" dirty="0">
                <a:solidFill>
                  <a:prstClr val="black"/>
                </a:solidFill>
              </a:rPr>
              <a:t>前側　５０ｍｍは６０度にカット</a:t>
            </a:r>
            <a:endParaRPr lang="en-US" altLang="ja-JP" dirty="0">
              <a:solidFill>
                <a:prstClr val="black"/>
              </a:solidFill>
            </a:endParaRPr>
          </a:p>
          <a:p>
            <a:pPr lvl="0"/>
            <a:r>
              <a:rPr lang="en-US" altLang="ja-JP" dirty="0">
                <a:solidFill>
                  <a:prstClr val="black"/>
                </a:solidFill>
              </a:rPr>
              <a:t>  </a:t>
            </a:r>
            <a:r>
              <a:rPr lang="ja-JP" altLang="en-US" sz="1200" dirty="0">
                <a:solidFill>
                  <a:prstClr val="black"/>
                </a:solidFill>
              </a:rPr>
              <a:t>ストッパー下段　硬質ゴム　　　 幅１００ｍｍ　厚さ　５ｍｍ　 </a:t>
            </a:r>
          </a:p>
          <a:p>
            <a:pPr lvl="0"/>
            <a:r>
              <a:rPr lang="ja-JP" altLang="en-US" sz="1200" dirty="0">
                <a:solidFill>
                  <a:prstClr val="black"/>
                </a:solidFill>
              </a:rPr>
              <a:t>　　　　　　　　　　　　　　　　　　　　　長さ１５０ｍｍ</a:t>
            </a:r>
            <a:r>
              <a:rPr lang="en-US" altLang="ja-JP" sz="1200" dirty="0">
                <a:solidFill>
                  <a:prstClr val="black"/>
                </a:solidFill>
              </a:rPr>
              <a:t>+</a:t>
            </a:r>
            <a:r>
              <a:rPr lang="ja-JP" altLang="en-US" sz="1200" dirty="0">
                <a:solidFill>
                  <a:prstClr val="black"/>
                </a:solidFill>
              </a:rPr>
              <a:t>１１２ｍｍ</a:t>
            </a:r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2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11" y="47798"/>
            <a:ext cx="11178894" cy="681020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1294065" y="5834130"/>
            <a:ext cx="97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ｐ－２７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465972" y="47798"/>
            <a:ext cx="1275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FF0000"/>
                </a:solidFill>
              </a:rPr>
              <a:t>（現在案）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15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2768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rgbClr val="00B0F0"/>
                </a:solidFill>
              </a:rPr>
              <a:t>後書き（反省点）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2936" y="133160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mtClean="0"/>
              <a:t>初めて、台車を自分</a:t>
            </a:r>
            <a:r>
              <a:rPr kumimoji="1" lang="ja-JP" altLang="en-US" dirty="0" smtClean="0"/>
              <a:t>で設計、材料調達、加工・製作、完成後の修正を通して現在感じている反省点は、</a:t>
            </a:r>
          </a:p>
          <a:p>
            <a:pPr marL="0" indent="0">
              <a:buNone/>
            </a:pPr>
            <a:r>
              <a:rPr lang="ja-JP" altLang="en-US" dirty="0" smtClean="0"/>
              <a:t>　①</a:t>
            </a:r>
            <a:r>
              <a:rPr kumimoji="1" lang="ja-JP" altLang="en-US" dirty="0" smtClean="0"/>
              <a:t>台車と車軸の幅を３０ｃｍ程狭める</a:t>
            </a:r>
            <a:r>
              <a:rPr kumimoji="1" lang="ja-JP" altLang="en-US" dirty="0" smtClean="0">
                <a:solidFill>
                  <a:srgbClr val="FF0000"/>
                </a:solidFill>
              </a:rPr>
              <a:t>（軽量化）</a:t>
            </a:r>
          </a:p>
          <a:p>
            <a:pPr marL="0" indent="0">
              <a:buNone/>
            </a:pPr>
            <a:r>
              <a:rPr lang="ja-JP" altLang="en-US" dirty="0" smtClean="0"/>
              <a:t>　②ノーズ桁をＨ鋼の１００</a:t>
            </a:r>
            <a:r>
              <a:rPr lang="en-US" altLang="ja-JP" dirty="0" smtClean="0"/>
              <a:t>×</a:t>
            </a:r>
            <a:r>
              <a:rPr lang="ja-JP" altLang="en-US" dirty="0" smtClean="0"/>
              <a:t>１００サイズに変更</a:t>
            </a:r>
            <a:r>
              <a:rPr lang="ja-JP" altLang="en-US" dirty="0" smtClean="0">
                <a:solidFill>
                  <a:srgbClr val="FF0000"/>
                </a:solidFill>
              </a:rPr>
              <a:t>（軽量化）</a:t>
            </a:r>
          </a:p>
          <a:p>
            <a:pPr marL="0" indent="0">
              <a:buNone/>
            </a:pPr>
            <a:r>
              <a:rPr kumimoji="1" lang="ja-JP" altLang="en-US" dirty="0" smtClean="0"/>
              <a:t>　③前部の横</a:t>
            </a:r>
            <a:r>
              <a:rPr lang="ja-JP" altLang="en-US" dirty="0" smtClean="0"/>
              <a:t>桁を溝形鋼１本とし、ノーズ桁との突合せをウエブ部分　　で突合せ溶接構造とする。付随してローラーの受軸板の構造も変更する</a:t>
            </a:r>
            <a:r>
              <a:rPr lang="ja-JP" altLang="en-US" dirty="0" smtClean="0">
                <a:solidFill>
                  <a:srgbClr val="FF0000"/>
                </a:solidFill>
              </a:rPr>
              <a:t>（軽量化と突合せ部の強度増加）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cxnSp>
        <p:nvCxnSpPr>
          <p:cNvPr id="10" name="直線コネクタ 9"/>
          <p:cNvCxnSpPr/>
          <p:nvPr/>
        </p:nvCxnSpPr>
        <p:spPr>
          <a:xfrm>
            <a:off x="2820310" y="6001936"/>
            <a:ext cx="40533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グループ化 26"/>
          <p:cNvGrpSpPr/>
          <p:nvPr/>
        </p:nvGrpSpPr>
        <p:grpSpPr>
          <a:xfrm>
            <a:off x="1490450" y="4722947"/>
            <a:ext cx="6670910" cy="2067410"/>
            <a:chOff x="1135608" y="5012628"/>
            <a:chExt cx="6670910" cy="2067410"/>
          </a:xfrm>
        </p:grpSpPr>
        <p:cxnSp>
          <p:nvCxnSpPr>
            <p:cNvPr id="5" name="直線コネクタ 4"/>
            <p:cNvCxnSpPr/>
            <p:nvPr/>
          </p:nvCxnSpPr>
          <p:spPr>
            <a:xfrm>
              <a:off x="2497540" y="5588948"/>
              <a:ext cx="36849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>
              <a:off x="2866030" y="5602596"/>
              <a:ext cx="0" cy="66874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2866030" y="5588948"/>
              <a:ext cx="466753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6030" y="6264183"/>
              <a:ext cx="4700423" cy="54869"/>
            </a:xfrm>
            <a:prstGeom prst="rect">
              <a:avLst/>
            </a:prstGeom>
          </p:spPr>
        </p:pic>
        <p:cxnSp>
          <p:nvCxnSpPr>
            <p:cNvPr id="15" name="直線コネクタ 14"/>
            <p:cNvCxnSpPr/>
            <p:nvPr/>
          </p:nvCxnSpPr>
          <p:spPr>
            <a:xfrm>
              <a:off x="7515662" y="5588948"/>
              <a:ext cx="16955" cy="7026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2483892" y="6359996"/>
              <a:ext cx="7642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グループ化 25"/>
            <p:cNvGrpSpPr/>
            <p:nvPr/>
          </p:nvGrpSpPr>
          <p:grpSpPr>
            <a:xfrm>
              <a:off x="1135608" y="5012628"/>
              <a:ext cx="6670910" cy="2067410"/>
              <a:chOff x="1135608" y="5032910"/>
              <a:chExt cx="6670910" cy="2067410"/>
            </a:xfrm>
          </p:grpSpPr>
          <p:sp>
            <p:nvSpPr>
              <p:cNvPr id="18" name="テキスト ボックス 17"/>
              <p:cNvSpPr txBox="1"/>
              <p:nvPr/>
            </p:nvSpPr>
            <p:spPr>
              <a:xfrm>
                <a:off x="1135608" y="5622878"/>
                <a:ext cx="143301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 smtClean="0"/>
                  <a:t>横</a:t>
                </a:r>
                <a:r>
                  <a:rPr lang="ja-JP" altLang="en-US" dirty="0" smtClean="0"/>
                  <a:t>桁</a:t>
                </a:r>
                <a:r>
                  <a:rPr lang="en-US" altLang="ja-JP" dirty="0" smtClean="0"/>
                  <a:t>/</a:t>
                </a:r>
                <a:r>
                  <a:rPr kumimoji="1" lang="ja-JP" altLang="en-US" dirty="0" smtClean="0"/>
                  <a:t>溝形鋼</a:t>
                </a:r>
              </a:p>
              <a:p>
                <a:r>
                  <a:rPr lang="en-US" altLang="ja-JP" dirty="0" smtClean="0"/>
                  <a:t>100×50×5</a:t>
                </a:r>
                <a:endParaRPr kumimoji="1" lang="ja-JP" altLang="en-US" dirty="0"/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 flipH="1">
                <a:off x="4087376" y="5693003"/>
                <a:ext cx="16121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 smtClean="0"/>
                  <a:t>ノーズ桁</a:t>
                </a:r>
                <a:r>
                  <a:rPr kumimoji="1" lang="en-US" altLang="ja-JP" dirty="0" smtClean="0"/>
                  <a:t>/</a:t>
                </a:r>
                <a:r>
                  <a:rPr kumimoji="1" lang="ja-JP" altLang="en-US" dirty="0" smtClean="0"/>
                  <a:t>Ｈ鋼</a:t>
                </a:r>
              </a:p>
              <a:p>
                <a:r>
                  <a:rPr lang="en-US" altLang="ja-JP" dirty="0" smtClean="0"/>
                  <a:t>100×100×5</a:t>
                </a:r>
                <a:endParaRPr kumimoji="1" lang="ja-JP" altLang="en-US" dirty="0"/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2483892" y="6453989"/>
                <a:ext cx="121180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 smtClean="0"/>
                  <a:t>添接板</a:t>
                </a:r>
              </a:p>
              <a:p>
                <a:r>
                  <a:rPr lang="ja-JP" altLang="en-US" dirty="0" smtClean="0"/>
                  <a:t>１００</a:t>
                </a:r>
                <a:r>
                  <a:rPr lang="en-US" altLang="ja-JP" smtClean="0"/>
                  <a:t>×9</a:t>
                </a:r>
                <a:endParaRPr kumimoji="1" lang="ja-JP" altLang="en-US" dirty="0"/>
              </a:p>
            </p:txBody>
          </p:sp>
          <p:sp>
            <p:nvSpPr>
              <p:cNvPr id="25" name="テキスト ボックス 24"/>
              <p:cNvSpPr txBox="1"/>
              <p:nvPr/>
            </p:nvSpPr>
            <p:spPr>
              <a:xfrm>
                <a:off x="1521723" y="5032910"/>
                <a:ext cx="62847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 b="1" dirty="0" smtClean="0"/>
                  <a:t>前部横</a:t>
                </a:r>
                <a:r>
                  <a:rPr lang="ja-JP" altLang="en-US" sz="2400" b="1" dirty="0" smtClean="0"/>
                  <a:t>桁とノーズ桁突合せ部の構造変更案</a:t>
                </a:r>
                <a:endParaRPr kumimoji="1" lang="ja-JP" altLang="en-US" sz="2400" b="1" dirty="0"/>
              </a:p>
            </p:txBody>
          </p:sp>
        </p:grpSp>
      </p:grpSp>
      <p:sp>
        <p:nvSpPr>
          <p:cNvPr id="35" name="正方形/長方形 34"/>
          <p:cNvSpPr/>
          <p:nvPr/>
        </p:nvSpPr>
        <p:spPr>
          <a:xfrm>
            <a:off x="8461612" y="4953779"/>
            <a:ext cx="3425588" cy="1836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コネクタ 36"/>
          <p:cNvCxnSpPr/>
          <p:nvPr/>
        </p:nvCxnSpPr>
        <p:spPr>
          <a:xfrm>
            <a:off x="8461612" y="4953779"/>
            <a:ext cx="0" cy="183657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図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7573" y="4953779"/>
            <a:ext cx="79255" cy="1883827"/>
          </a:xfrm>
          <a:prstGeom prst="rect">
            <a:avLst/>
          </a:prstGeom>
        </p:spPr>
      </p:pic>
      <p:sp>
        <p:nvSpPr>
          <p:cNvPr id="39" name="正方形/長方形 38"/>
          <p:cNvSpPr/>
          <p:nvPr/>
        </p:nvSpPr>
        <p:spPr>
          <a:xfrm>
            <a:off x="8665709" y="4953779"/>
            <a:ext cx="2990100" cy="4292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3373" y="6365055"/>
            <a:ext cx="2999492" cy="438950"/>
          </a:xfrm>
          <a:prstGeom prst="rect">
            <a:avLst/>
          </a:prstGeom>
        </p:spPr>
      </p:pic>
      <p:sp>
        <p:nvSpPr>
          <p:cNvPr id="43" name="正方形/長方形 42"/>
          <p:cNvSpPr/>
          <p:nvPr/>
        </p:nvSpPr>
        <p:spPr>
          <a:xfrm>
            <a:off x="8325134" y="5079581"/>
            <a:ext cx="340575" cy="12715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4" name="図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63129" y="5107261"/>
            <a:ext cx="353599" cy="140220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4142" y="6514420"/>
            <a:ext cx="353599" cy="140220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9271" y="6514420"/>
            <a:ext cx="353599" cy="140220"/>
          </a:xfrm>
          <a:prstGeom prst="rect">
            <a:avLst/>
          </a:prstGeom>
        </p:spPr>
      </p:pic>
      <p:cxnSp>
        <p:nvCxnSpPr>
          <p:cNvPr id="48" name="直線コネクタ 47"/>
          <p:cNvCxnSpPr/>
          <p:nvPr/>
        </p:nvCxnSpPr>
        <p:spPr>
          <a:xfrm flipV="1">
            <a:off x="8131664" y="6402114"/>
            <a:ext cx="4253553" cy="27296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図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2818" y="6739650"/>
            <a:ext cx="4279763" cy="67062"/>
          </a:xfrm>
          <a:prstGeom prst="rect">
            <a:avLst/>
          </a:prstGeom>
        </p:spPr>
      </p:pic>
      <p:cxnSp>
        <p:nvCxnSpPr>
          <p:cNvPr id="51" name="直線コネクタ 50"/>
          <p:cNvCxnSpPr/>
          <p:nvPr/>
        </p:nvCxnSpPr>
        <p:spPr>
          <a:xfrm>
            <a:off x="9771861" y="4514796"/>
            <a:ext cx="0" cy="194013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テキスト ボックス 62"/>
          <p:cNvSpPr txBox="1"/>
          <p:nvPr/>
        </p:nvSpPr>
        <p:spPr>
          <a:xfrm>
            <a:off x="8791561" y="5536291"/>
            <a:ext cx="2615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ローラー軸受板を横・ノーズ</a:t>
            </a:r>
            <a:r>
              <a:rPr lang="ja-JP" altLang="en-US" dirty="0" smtClean="0"/>
              <a:t>桁に乗せる</a:t>
            </a:r>
            <a:endParaRPr kumimoji="1" lang="ja-JP" altLang="en-US" dirty="0"/>
          </a:p>
        </p:txBody>
      </p:sp>
      <p:cxnSp>
        <p:nvCxnSpPr>
          <p:cNvPr id="75" name="直線コネクタ 74"/>
          <p:cNvCxnSpPr/>
          <p:nvPr/>
        </p:nvCxnSpPr>
        <p:spPr>
          <a:xfrm>
            <a:off x="10515600" y="4514796"/>
            <a:ext cx="0" cy="1883149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11228565" y="70956"/>
            <a:ext cx="92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Ｐ－２８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23310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68" y="0"/>
            <a:ext cx="9706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6" y="0"/>
            <a:ext cx="9162288" cy="6858000"/>
          </a:xfrm>
          <a:prstGeom prst="rect">
            <a:avLst/>
          </a:prstGeom>
        </p:spPr>
      </p:pic>
      <p:cxnSp>
        <p:nvCxnSpPr>
          <p:cNvPr id="3" name="直線コネクタ 2"/>
          <p:cNvCxnSpPr/>
          <p:nvPr/>
        </p:nvCxnSpPr>
        <p:spPr>
          <a:xfrm flipV="1">
            <a:off x="6465194" y="953037"/>
            <a:ext cx="77274" cy="1416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/>
          <p:nvPr/>
        </p:nvCxnSpPr>
        <p:spPr>
          <a:xfrm flipV="1">
            <a:off x="6018726" y="641798"/>
            <a:ext cx="77274" cy="1416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6044484" y="712631"/>
            <a:ext cx="497984" cy="3112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 rot="2089365">
            <a:off x="6173513" y="709724"/>
            <a:ext cx="3563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0000"/>
                </a:solidFill>
              </a:rPr>
              <a:t>50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045521" y="6259132"/>
            <a:ext cx="399245" cy="369332"/>
          </a:xfrm>
          <a:prstGeom prst="rect">
            <a:avLst/>
          </a:prstGeom>
          <a:solidFill>
            <a:srgbClr val="D8EBE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045521" y="5885645"/>
            <a:ext cx="502276" cy="369332"/>
          </a:xfrm>
          <a:prstGeom prst="rect">
            <a:avLst/>
          </a:prstGeom>
          <a:solidFill>
            <a:srgbClr val="E1E8EE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942490" y="6254977"/>
            <a:ext cx="695459" cy="37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209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50" y="0"/>
            <a:ext cx="9965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5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98" y="206062"/>
            <a:ext cx="10058400" cy="6526649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11359166" y="6542468"/>
            <a:ext cx="72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6178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25" y="137171"/>
            <a:ext cx="10822052" cy="6611359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11114468" y="6246254"/>
            <a:ext cx="81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P-6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674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77" y="0"/>
            <a:ext cx="9442876" cy="6858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62" y="0"/>
            <a:ext cx="9442876" cy="6858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0058400" y="6027313"/>
            <a:ext cx="759038" cy="553791"/>
          </a:xfrm>
          <a:prstGeom prst="rect">
            <a:avLst/>
          </a:prstGeom>
          <a:solidFill>
            <a:srgbClr val="E7E9EF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890975" y="6400800"/>
            <a:ext cx="772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5107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62" y="0"/>
            <a:ext cx="9442876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0058400" y="5898524"/>
            <a:ext cx="618186" cy="369332"/>
          </a:xfrm>
          <a:prstGeom prst="rect">
            <a:avLst/>
          </a:prstGeom>
          <a:solidFill>
            <a:srgbClr val="F0F5F8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916732" y="6267856"/>
            <a:ext cx="631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138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289</Words>
  <Application>Microsoft Office PowerPoint</Application>
  <PresentationFormat>ワイド画面</PresentationFormat>
  <Paragraphs>116</Paragraphs>
  <Slides>29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4" baseType="lpstr">
      <vt:lpstr>ＭＳ Ｐゴシック</vt:lpstr>
      <vt:lpstr>Arial</vt:lpstr>
      <vt:lpstr>Calibri</vt:lpstr>
      <vt:lpstr>Calibri Light</vt:lpstr>
      <vt:lpstr>Office テーマ</vt:lpstr>
      <vt:lpstr>ＮｏｂⅦ号　台車計画図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後書き（反省点）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nobsan</dc:creator>
  <cp:lastModifiedBy>nobsan</cp:lastModifiedBy>
  <cp:revision>52</cp:revision>
  <dcterms:created xsi:type="dcterms:W3CDTF">2020-04-20T22:26:39Z</dcterms:created>
  <dcterms:modified xsi:type="dcterms:W3CDTF">2021-03-29T23:35:39Z</dcterms:modified>
</cp:coreProperties>
</file>